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4"/>
  </p:notesMasterIdLst>
  <p:handoutMasterIdLst>
    <p:handoutMasterId r:id="rId15"/>
  </p:handoutMasterIdLst>
  <p:sldIdLst>
    <p:sldId id="257" r:id="rId2"/>
    <p:sldId id="258" r:id="rId3"/>
    <p:sldId id="259" r:id="rId4"/>
    <p:sldId id="260" r:id="rId5"/>
    <p:sldId id="261" r:id="rId6"/>
    <p:sldId id="263" r:id="rId7"/>
    <p:sldId id="264" r:id="rId8"/>
    <p:sldId id="262" r:id="rId9"/>
    <p:sldId id="265" r:id="rId10"/>
    <p:sldId id="267" r:id="rId11"/>
    <p:sldId id="266" r:id="rId12"/>
    <p:sldId id="268" r:id="rId1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5" d="100"/>
          <a:sy n="95" d="100"/>
        </p:scale>
        <p:origin x="596" y="44"/>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F71E10E-35B8-47D3-9928-6154DA9F5F92}" type="datetime1">
              <a:rPr lang="en-US" smtClean="0"/>
              <a:t>8/6/2025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F4EEB86-F496-4E4F-8177-5ED3E84B3BB3}" type="datetime1">
              <a:rPr lang="en-US" smtClean="0"/>
              <a:t>8/6/2025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endParaRPr lang="en-US"/>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FE35F4B9-F1B0-40F5-8173-5B51380DB1EB}" type="datetime1">
              <a:rPr lang="en-US" smtClean="0"/>
              <a:t>8/6/2025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rtlCol="0"/>
          <a:lstStyle/>
          <a:p>
            <a:pPr rtl="0"/>
            <a:r>
              <a:rPr lang="en-GB"/>
              <a:t>Click to edit Master title style</a:t>
            </a:r>
            <a:endParaRPr lang="en-US" dirty="0"/>
          </a:p>
        </p:txBody>
      </p:sp>
      <p:sp>
        <p:nvSpPr>
          <p:cNvPr id="3" name="Vertical Text Placeholder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Date Placeholder 3"/>
          <p:cNvSpPr>
            <a:spLocks noGrp="1"/>
          </p:cNvSpPr>
          <p:nvPr>
            <p:ph type="dt" sz="half" idx="10"/>
          </p:nvPr>
        </p:nvSpPr>
        <p:spPr/>
        <p:txBody>
          <a:bodyPr rtlCol="0"/>
          <a:lstStyle/>
          <a:p>
            <a:pPr rtl="0"/>
            <a:fld id="{01801B09-E5B3-4255-99D1-E8D6E12FFBCA}" type="datetime1">
              <a:rPr lang="en-US" smtClean="0"/>
              <a:t>8/6/2025</a:t>
            </a:fld>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en-GB"/>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rtlCol="0" anchor="t"/>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79771E5F-836D-42BC-953F-FC50A1320578}" type="datetime1">
              <a:rPr lang="en-US" smtClean="0"/>
              <a:t>8/6/2025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rtlCol="0"/>
          <a:lstStyle/>
          <a:p>
            <a:pPr rtl="0"/>
            <a:r>
              <a:rPr lang="en-GB"/>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3459BC2B-8608-4C92-BFC1-109EE59EA623}" type="datetime1">
              <a:rPr lang="en-US" smtClean="0"/>
              <a:t>8/6/2025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5C18D62E-6229-450B-ABA0-A46BB7A2220C}" type="datetime1">
              <a:rPr lang="en-US" smtClean="0"/>
              <a:t>8/6/2025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rtlCol="0"/>
          <a:lstStyle/>
          <a:p>
            <a:pPr rtl="0"/>
            <a:r>
              <a:rPr lang="en-GB"/>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Content Placeholder 3"/>
          <p:cNvSpPr>
            <a:spLocks noGrp="1"/>
          </p:cNvSpPr>
          <p:nvPr>
            <p:ph sz="half" idx="2"/>
          </p:nvPr>
        </p:nvSpPr>
        <p:spPr>
          <a:xfrm>
            <a:off x="6416039" y="2228003"/>
            <a:ext cx="5194769" cy="3633047"/>
          </a:xfrm>
        </p:spPr>
        <p:txBody>
          <a:bodyPr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5" name="Date Placeholder 4"/>
          <p:cNvSpPr>
            <a:spLocks noGrp="1"/>
          </p:cNvSpPr>
          <p:nvPr>
            <p:ph type="dt" sz="half" idx="10"/>
          </p:nvPr>
        </p:nvSpPr>
        <p:spPr/>
        <p:txBody>
          <a:bodyPr rtlCol="0"/>
          <a:lstStyle/>
          <a:p>
            <a:pPr rtl="0"/>
            <a:fld id="{D8A05BE0-1BBE-4892-81AC-B2168C786F75}" type="datetime1">
              <a:rPr lang="en-US" smtClean="0"/>
              <a:t>8/6/2025</a:t>
            </a:fld>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rtlCol="0"/>
          <a:lstStyle/>
          <a:p>
            <a:pPr rtl="0"/>
            <a:r>
              <a:rPr lang="en-GB"/>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581194" y="2926052"/>
            <a:ext cx="5194766" cy="2934999"/>
          </a:xfrm>
        </p:spPr>
        <p:txBody>
          <a:bodyPr rtlCol="0" anchor="t">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5" name="Text Placeholder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GB"/>
              <a:t>Click to edit Master text styles</a:t>
            </a:r>
          </a:p>
        </p:txBody>
      </p:sp>
      <p:sp>
        <p:nvSpPr>
          <p:cNvPr id="6" name="Content Placeholder 5"/>
          <p:cNvSpPr>
            <a:spLocks noGrp="1"/>
          </p:cNvSpPr>
          <p:nvPr>
            <p:ph sz="quarter" idx="4"/>
          </p:nvPr>
        </p:nvSpPr>
        <p:spPr>
          <a:xfrm>
            <a:off x="6416037" y="2926052"/>
            <a:ext cx="5194771" cy="2934999"/>
          </a:xfrm>
        </p:spPr>
        <p:txBody>
          <a:bodyPr rtlCol="0" anchor="t">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7" name="Date Placeholder 6"/>
          <p:cNvSpPr>
            <a:spLocks noGrp="1"/>
          </p:cNvSpPr>
          <p:nvPr>
            <p:ph type="dt" sz="half" idx="10"/>
          </p:nvPr>
        </p:nvSpPr>
        <p:spPr/>
        <p:txBody>
          <a:bodyPr rtlCol="0"/>
          <a:lstStyle/>
          <a:p>
            <a:pPr rtl="0"/>
            <a:fld id="{D98B1981-3C58-4D11-A147-F8A0681CD1E5}" type="datetime1">
              <a:rPr lang="en-US" smtClean="0"/>
              <a:t>8/6/2025</a:t>
            </a:fld>
            <a:endParaRPr lang="en-US" dirty="0"/>
          </a:p>
        </p:txBody>
      </p:sp>
      <p:sp>
        <p:nvSpPr>
          <p:cNvPr id="8" name="Footer Placeholder 7"/>
          <p:cNvSpPr>
            <a:spLocks noGrp="1"/>
          </p:cNvSpPr>
          <p:nvPr>
            <p:ph type="ftr" sz="quarter" idx="11"/>
          </p:nvPr>
        </p:nvSpPr>
        <p:spPr/>
        <p:txBody>
          <a:bodyPr rtlCol="0"/>
          <a:lstStyle/>
          <a:p>
            <a:pPr rtl="0"/>
            <a:endParaRPr lang="en-US" dirty="0"/>
          </a:p>
        </p:txBody>
      </p:sp>
      <p:sp>
        <p:nvSpPr>
          <p:cNvPr id="9" name="Slide Number Placeholder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rtlCol="0"/>
          <a:lstStyle/>
          <a:p>
            <a:pPr rtl="0"/>
            <a:r>
              <a:rPr lang="en-GB"/>
              <a:t>Click to edit Master title style</a:t>
            </a:r>
            <a:endParaRPr lang="en-US" dirty="0"/>
          </a:p>
        </p:txBody>
      </p:sp>
      <p:sp>
        <p:nvSpPr>
          <p:cNvPr id="3" name="Date Placeholder 2"/>
          <p:cNvSpPr>
            <a:spLocks noGrp="1"/>
          </p:cNvSpPr>
          <p:nvPr>
            <p:ph type="dt" sz="half" idx="10"/>
          </p:nvPr>
        </p:nvSpPr>
        <p:spPr/>
        <p:txBody>
          <a:bodyPr rtlCol="0"/>
          <a:lstStyle/>
          <a:p>
            <a:pPr rtl="0"/>
            <a:fld id="{342ED271-FE3F-4F86-A29A-C649AC4E9E09}" type="datetime1">
              <a:rPr lang="en-US" smtClean="0"/>
              <a:t>8/6/2025</a:t>
            </a:fld>
            <a:endParaRPr lang="en-US" dirty="0"/>
          </a:p>
        </p:txBody>
      </p:sp>
      <p:sp>
        <p:nvSpPr>
          <p:cNvPr id="4" name="Footer Placeholder 3"/>
          <p:cNvSpPr>
            <a:spLocks noGrp="1"/>
          </p:cNvSpPr>
          <p:nvPr>
            <p:ph type="ftr" sz="quarter" idx="11"/>
          </p:nvPr>
        </p:nvSpPr>
        <p:spPr/>
        <p:txBody>
          <a:bodyPr rtlCol="0"/>
          <a:lstStyle/>
          <a:p>
            <a:pPr rtl="0"/>
            <a:endParaRPr lang="en-US" dirty="0"/>
          </a:p>
        </p:txBody>
      </p:sp>
      <p:sp>
        <p:nvSpPr>
          <p:cNvPr id="5" name="Slide Number Placeholder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E596831C-B66C-4213-A8C7-0B8BF9EE4B8C}" type="datetime1">
              <a:rPr lang="en-US" smtClean="0"/>
              <a:t>8/6/2025</a:t>
            </a:fld>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en-GB"/>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Text Placeholder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B37C7D90-4A77-446C-81CE-D117E7114A23}" type="datetime1">
              <a:rPr lang="en-US" smtClean="0"/>
              <a:t>8/6/2025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en-GB"/>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fld id="{3A552D4A-6811-400E-B3D6-0E46414D9E26}" type="datetime1">
              <a:rPr lang="en-US" smtClean="0"/>
              <a:t>8/6/2025</a:t>
            </a:fld>
            <a:endParaRPr lang="en-US" dirty="0"/>
          </a:p>
        </p:txBody>
      </p:sp>
      <p:sp>
        <p:nvSpPr>
          <p:cNvPr id="6" name="Footer Placeholder 5"/>
          <p:cNvSpPr>
            <a:spLocks noGrp="1"/>
          </p:cNvSpPr>
          <p:nvPr>
            <p:ph type="ftr" sz="quarter" idx="11"/>
          </p:nvPr>
        </p:nvSpPr>
        <p:spPr/>
        <p:txBody>
          <a:bodyPr rtlCol="0"/>
          <a:lstStyle/>
          <a:p>
            <a:pPr algn="l"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GB"/>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87D7C6DD-97B6-4D8D-952A-561C76A601BB}" type="datetime1">
              <a:rPr lang="en-US" smtClean="0"/>
              <a:t>8/6/2025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17478"/>
            <a:ext cx="10993549" cy="1475013"/>
          </a:xfrm>
        </p:spPr>
        <p:txBody>
          <a:bodyPr rtlCol="0">
            <a:normAutofit/>
          </a:bodyPr>
          <a:lstStyle/>
          <a:p>
            <a:pPr algn="ctr" rtl="0"/>
            <a:r>
              <a:rPr lang="en-GB" dirty="0" err="1"/>
              <a:t>SwacchhAI</a:t>
            </a:r>
            <a:r>
              <a:rPr lang="en-GB" dirty="0"/>
              <a:t>: </a:t>
            </a:r>
            <a:r>
              <a:rPr lang="en-gb" sz="2800" dirty="0"/>
              <a:t>Live Waste segregation</a:t>
            </a:r>
            <a:endParaRPr lang="en-gb"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1074749"/>
          </a:xfrm>
        </p:spPr>
        <p:txBody>
          <a:bodyPr rtlCol="0">
            <a:normAutofit/>
          </a:bodyPr>
          <a:lstStyle/>
          <a:p>
            <a:pPr algn="r" rtl="0"/>
            <a:r>
              <a:rPr lang="en-gb" sz="1100" b="1" i="1" u="sng" dirty="0">
                <a:solidFill>
                  <a:schemeClr val="tx1"/>
                </a:solidFill>
              </a:rPr>
              <a:t>By:</a:t>
            </a:r>
          </a:p>
          <a:p>
            <a:pPr algn="r" rtl="0"/>
            <a:r>
              <a:rPr lang="en-gb" sz="1100" b="1" i="1" u="sng" dirty="0" err="1">
                <a:solidFill>
                  <a:schemeClr val="tx1"/>
                </a:solidFill>
              </a:rPr>
              <a:t>Amisha</a:t>
            </a:r>
            <a:r>
              <a:rPr lang="en-gb" sz="1100" b="1" i="1" u="sng" dirty="0">
                <a:solidFill>
                  <a:schemeClr val="tx1"/>
                </a:solidFill>
              </a:rPr>
              <a:t> Patel</a:t>
            </a:r>
          </a:p>
          <a:p>
            <a:pPr algn="r" rtl="0"/>
            <a:r>
              <a:rPr lang="en-GB" sz="1100" b="1" i="1" u="sng" dirty="0" err="1">
                <a:solidFill>
                  <a:schemeClr val="tx1"/>
                </a:solidFill>
              </a:rPr>
              <a:t>Hemil</a:t>
            </a:r>
            <a:r>
              <a:rPr lang="en-GB" sz="1100" b="1" i="1" u="sng" dirty="0">
                <a:solidFill>
                  <a:schemeClr val="tx1"/>
                </a:solidFill>
              </a:rPr>
              <a:t> Shah</a:t>
            </a:r>
            <a:endParaRPr lang="en-gb" sz="1100" b="1" i="1" u="sng" dirty="0">
              <a:solidFill>
                <a:schemeClr val="tx1"/>
              </a:solidFill>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0" y="3350808"/>
            <a:ext cx="12192000" cy="3584264"/>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6892" y="746310"/>
            <a:ext cx="11029616" cy="532723"/>
          </a:xfrm>
        </p:spPr>
        <p:txBody>
          <a:bodyPr rtlCol="0"/>
          <a:lstStyle/>
          <a:p>
            <a:pPr rtl="0"/>
            <a:r>
              <a:rPr lang="en-gb" dirty="0"/>
              <a:t>ADMIN-SIDE interface</a:t>
            </a:r>
          </a:p>
        </p:txBody>
      </p:sp>
      <p:sp>
        <p:nvSpPr>
          <p:cNvPr id="9" name="TextBox 8">
            <a:extLst>
              <a:ext uri="{FF2B5EF4-FFF2-40B4-BE49-F238E27FC236}">
                <a16:creationId xmlns:a16="http://schemas.microsoft.com/office/drawing/2014/main" id="{1AF2166F-F003-4B38-9E8E-C8C288577C97}"/>
              </a:ext>
            </a:extLst>
          </p:cNvPr>
          <p:cNvSpPr txBox="1"/>
          <p:nvPr/>
        </p:nvSpPr>
        <p:spPr>
          <a:xfrm>
            <a:off x="343881" y="6111690"/>
            <a:ext cx="4301378" cy="369332"/>
          </a:xfrm>
          <a:prstGeom prst="rect">
            <a:avLst/>
          </a:prstGeom>
          <a:noFill/>
        </p:spPr>
        <p:txBody>
          <a:bodyPr wrap="square">
            <a:spAutoFit/>
          </a:bodyPr>
          <a:lstStyle/>
          <a:p>
            <a:r>
              <a:rPr lang="en-US" b="1" dirty="0">
                <a:solidFill>
                  <a:srgbClr val="FFFF00"/>
                </a:solidFill>
                <a:highlight>
                  <a:srgbClr val="FF0000"/>
                </a:highlight>
              </a:rPr>
              <a:t>"Smart detection for a cleaner tomorrow."</a:t>
            </a:r>
            <a:endParaRPr lang="en-US" dirty="0">
              <a:solidFill>
                <a:srgbClr val="FFFF00"/>
              </a:solidFill>
              <a:highlight>
                <a:srgbClr val="FF0000"/>
              </a:highlight>
            </a:endParaRPr>
          </a:p>
        </p:txBody>
      </p:sp>
      <p:pic>
        <p:nvPicPr>
          <p:cNvPr id="6" name="Content Placeholder 5">
            <a:extLst>
              <a:ext uri="{FF2B5EF4-FFF2-40B4-BE49-F238E27FC236}">
                <a16:creationId xmlns:a16="http://schemas.microsoft.com/office/drawing/2014/main" id="{1DD1B744-B470-4C5D-BE69-233B6F9D97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743" y="1768289"/>
            <a:ext cx="5365839" cy="3577227"/>
          </a:xfrm>
          <a:ln>
            <a:solidFill>
              <a:schemeClr val="tx1"/>
            </a:solidFill>
          </a:ln>
        </p:spPr>
      </p:pic>
      <p:pic>
        <p:nvPicPr>
          <p:cNvPr id="10" name="Picture 9">
            <a:extLst>
              <a:ext uri="{FF2B5EF4-FFF2-40B4-BE49-F238E27FC236}">
                <a16:creationId xmlns:a16="http://schemas.microsoft.com/office/drawing/2014/main" id="{FF539A21-3FD1-4503-BD7A-038FEBF26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419" y="605115"/>
            <a:ext cx="4322500" cy="2881666"/>
          </a:xfrm>
          <a:prstGeom prst="rect">
            <a:avLst/>
          </a:prstGeom>
          <a:ln>
            <a:solidFill>
              <a:schemeClr val="tx1"/>
            </a:solidFill>
          </a:ln>
        </p:spPr>
      </p:pic>
      <p:pic>
        <p:nvPicPr>
          <p:cNvPr id="13" name="Picture 12">
            <a:extLst>
              <a:ext uri="{FF2B5EF4-FFF2-40B4-BE49-F238E27FC236}">
                <a16:creationId xmlns:a16="http://schemas.microsoft.com/office/drawing/2014/main" id="{5090004B-A9B7-4A50-B450-6D87991DDD8A}"/>
              </a:ext>
            </a:extLst>
          </p:cNvPr>
          <p:cNvPicPr>
            <a:picLocks noChangeAspect="1"/>
          </p:cNvPicPr>
          <p:nvPr/>
        </p:nvPicPr>
        <p:blipFill rotWithShape="1">
          <a:blip r:embed="rId4">
            <a:extLst>
              <a:ext uri="{28A0092B-C50C-407E-A947-70E740481C1C}">
                <a14:useLocalDpi xmlns:a14="http://schemas.microsoft.com/office/drawing/2010/main" val="0"/>
              </a:ext>
            </a:extLst>
          </a:blip>
          <a:srcRect l="5755" t="8416" r="7138" b="8755"/>
          <a:stretch/>
        </p:blipFill>
        <p:spPr>
          <a:xfrm>
            <a:off x="6434419" y="3724837"/>
            <a:ext cx="4322500" cy="2740155"/>
          </a:xfrm>
          <a:prstGeom prst="rect">
            <a:avLst/>
          </a:prstGeom>
          <a:ln>
            <a:solidFill>
              <a:schemeClr val="tx1"/>
            </a:solidFill>
          </a:ln>
        </p:spPr>
      </p:pic>
    </p:spTree>
    <p:extLst>
      <p:ext uri="{BB962C8B-B14F-4D97-AF65-F5344CB8AC3E}">
        <p14:creationId xmlns:p14="http://schemas.microsoft.com/office/powerpoint/2010/main" val="135147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6892" y="746310"/>
            <a:ext cx="11029616" cy="532723"/>
          </a:xfrm>
        </p:spPr>
        <p:txBody>
          <a:bodyPr rtlCol="0"/>
          <a:lstStyle/>
          <a:p>
            <a:pPr rtl="0"/>
            <a:r>
              <a:rPr lang="en-gb" dirty="0"/>
              <a:t>Future Scope</a:t>
            </a:r>
          </a:p>
        </p:txBody>
      </p:sp>
      <p:pic>
        <p:nvPicPr>
          <p:cNvPr id="11" name="Content Placeholder 10">
            <a:extLst>
              <a:ext uri="{FF2B5EF4-FFF2-40B4-BE49-F238E27FC236}">
                <a16:creationId xmlns:a16="http://schemas.microsoft.com/office/drawing/2014/main" id="{7AF2ACA5-188F-40AB-928A-BE38CDE4B0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96" t="10128" r="3674" b="5129"/>
          <a:stretch/>
        </p:blipFill>
        <p:spPr>
          <a:xfrm>
            <a:off x="3623982" y="546423"/>
            <a:ext cx="5553636" cy="6311577"/>
          </a:xfrm>
        </p:spPr>
      </p:pic>
      <p:pic>
        <p:nvPicPr>
          <p:cNvPr id="13" name="Picture 12">
            <a:extLst>
              <a:ext uri="{FF2B5EF4-FFF2-40B4-BE49-F238E27FC236}">
                <a16:creationId xmlns:a16="http://schemas.microsoft.com/office/drawing/2014/main" id="{0A2B6967-7C72-4E20-AF66-BB68434E6801}"/>
              </a:ext>
            </a:extLst>
          </p:cNvPr>
          <p:cNvPicPr>
            <a:picLocks noChangeAspect="1"/>
          </p:cNvPicPr>
          <p:nvPr/>
        </p:nvPicPr>
        <p:blipFill rotWithShape="1">
          <a:blip r:embed="rId3">
            <a:extLst>
              <a:ext uri="{28A0092B-C50C-407E-A947-70E740481C1C}">
                <a14:useLocalDpi xmlns:a14="http://schemas.microsoft.com/office/drawing/2010/main" val="0"/>
              </a:ext>
            </a:extLst>
          </a:blip>
          <a:srcRect l="7036" t="20074" r="7670" b="8561"/>
          <a:stretch/>
        </p:blipFill>
        <p:spPr>
          <a:xfrm>
            <a:off x="8357346" y="4428924"/>
            <a:ext cx="3724835" cy="2429076"/>
          </a:xfrm>
          <a:prstGeom prst="rect">
            <a:avLst/>
          </a:prstGeom>
        </p:spPr>
      </p:pic>
      <p:pic>
        <p:nvPicPr>
          <p:cNvPr id="1026" name="Picture 2" descr="Waste Classification Stock Illustrations – 454 Waste Classification Stock  Illustrations, Vectors &amp; Clipart - Dreamstime">
            <a:extLst>
              <a:ext uri="{FF2B5EF4-FFF2-40B4-BE49-F238E27FC236}">
                <a16:creationId xmlns:a16="http://schemas.microsoft.com/office/drawing/2014/main" id="{823AAB26-0644-4778-BE20-63939029E7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5" t="19385" r="4647" b="7171"/>
          <a:stretch/>
        </p:blipFill>
        <p:spPr bwMode="auto">
          <a:xfrm rot="5400000">
            <a:off x="-909479" y="2765220"/>
            <a:ext cx="5410048" cy="243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81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n Thank You Stock Illustrations – 2,002 Man Thank You Stock  Illustrations, Vectors &amp; Clipart - Dreamstime">
            <a:extLst>
              <a:ext uri="{FF2B5EF4-FFF2-40B4-BE49-F238E27FC236}">
                <a16:creationId xmlns:a16="http://schemas.microsoft.com/office/drawing/2014/main" id="{21F7BA7B-D037-4243-A697-BE3CBF2F61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24425" y="857425"/>
            <a:ext cx="5143149" cy="514314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337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6892" y="746310"/>
            <a:ext cx="11029616" cy="532723"/>
          </a:xfrm>
        </p:spPr>
        <p:txBody>
          <a:bodyPr rtlCol="0"/>
          <a:lstStyle/>
          <a:p>
            <a:pPr rtl="0"/>
            <a:r>
              <a:rPr lang="en-gb" dirty="0"/>
              <a:t>The Problem</a:t>
            </a:r>
          </a:p>
        </p:txBody>
      </p:sp>
      <p:sp>
        <p:nvSpPr>
          <p:cNvPr id="5" name="Content Placeholder 4">
            <a:extLst>
              <a:ext uri="{FF2B5EF4-FFF2-40B4-BE49-F238E27FC236}">
                <a16:creationId xmlns:a16="http://schemas.microsoft.com/office/drawing/2014/main" id="{740D7A45-4C1D-43B0-8529-823BC462311C}"/>
              </a:ext>
            </a:extLst>
          </p:cNvPr>
          <p:cNvSpPr>
            <a:spLocks noGrp="1"/>
          </p:cNvSpPr>
          <p:nvPr>
            <p:ph idx="1"/>
          </p:nvPr>
        </p:nvSpPr>
        <p:spPr>
          <a:xfrm>
            <a:off x="513958" y="1279033"/>
            <a:ext cx="11029615" cy="2411879"/>
          </a:xfrm>
        </p:spPr>
        <p:txBody>
          <a:bodyPr/>
          <a:lstStyle/>
          <a:p>
            <a:r>
              <a:rPr lang="en-US" dirty="0"/>
              <a:t>The people who are living in backward or rural areas, they tend to have very less knowledge about the Segregation of Waste. They dump all their wastes at a single place, and thereby suffer from various diseases, and other problems.</a:t>
            </a:r>
          </a:p>
          <a:p>
            <a:r>
              <a:rPr lang="en-US" dirty="0"/>
              <a:t>For this Problem, we have created </a:t>
            </a:r>
            <a:r>
              <a:rPr lang="en-US" dirty="0" err="1"/>
              <a:t>SwacchhAI</a:t>
            </a:r>
            <a:r>
              <a:rPr lang="en-US" dirty="0"/>
              <a:t>, a Waste Segregation System, which can classify from real-time data. This project would help them segregate their wastes properly, without any support of any person.</a:t>
            </a:r>
          </a:p>
          <a:p>
            <a:r>
              <a:rPr lang="en-US" dirty="0"/>
              <a:t>Also, Real-time data would be a positive side of this project, as it does not require the user to take a picture and upload it to the app. The waste can be displayed in front of the camera, and they are good to go.</a:t>
            </a:r>
            <a:endParaRPr lang="en-IN" dirty="0"/>
          </a:p>
        </p:txBody>
      </p:sp>
      <p:sp>
        <p:nvSpPr>
          <p:cNvPr id="7" name="TextBox 6">
            <a:extLst>
              <a:ext uri="{FF2B5EF4-FFF2-40B4-BE49-F238E27FC236}">
                <a16:creationId xmlns:a16="http://schemas.microsoft.com/office/drawing/2014/main" id="{0738BDCE-95B9-4A0E-9DD6-066FB0305150}"/>
              </a:ext>
            </a:extLst>
          </p:cNvPr>
          <p:cNvSpPr txBox="1"/>
          <p:nvPr/>
        </p:nvSpPr>
        <p:spPr>
          <a:xfrm flipH="1">
            <a:off x="466892" y="3690912"/>
            <a:ext cx="1830146" cy="707886"/>
          </a:xfrm>
          <a:prstGeom prst="rect">
            <a:avLst/>
          </a:prstGeom>
          <a:noFill/>
        </p:spPr>
        <p:txBody>
          <a:bodyPr wrap="square" rtlCol="0">
            <a:spAutoFit/>
          </a:bodyPr>
          <a:lstStyle/>
          <a:p>
            <a:r>
              <a:rPr lang="en-US" sz="4000" b="1" i="1" dirty="0"/>
              <a:t>2x – 3x</a:t>
            </a:r>
            <a:endParaRPr lang="en-IN" sz="4000" b="1" i="1" dirty="0"/>
          </a:p>
        </p:txBody>
      </p:sp>
      <p:sp>
        <p:nvSpPr>
          <p:cNvPr id="8" name="TextBox 7">
            <a:extLst>
              <a:ext uri="{FF2B5EF4-FFF2-40B4-BE49-F238E27FC236}">
                <a16:creationId xmlns:a16="http://schemas.microsoft.com/office/drawing/2014/main" id="{8B51E1A2-CDCB-4849-8417-4DAC791F98CB}"/>
              </a:ext>
            </a:extLst>
          </p:cNvPr>
          <p:cNvSpPr txBox="1"/>
          <p:nvPr/>
        </p:nvSpPr>
        <p:spPr>
          <a:xfrm>
            <a:off x="466892" y="4398798"/>
            <a:ext cx="2897841" cy="1384995"/>
          </a:xfrm>
          <a:prstGeom prst="rect">
            <a:avLst/>
          </a:prstGeom>
          <a:noFill/>
        </p:spPr>
        <p:txBody>
          <a:bodyPr wrap="square" rtlCol="0">
            <a:spAutoFit/>
          </a:bodyPr>
          <a:lstStyle/>
          <a:p>
            <a:r>
              <a:rPr lang="en-US" sz="1400" dirty="0"/>
              <a:t>The user can save their time drastically, by this project. They save their time of clicking photos and uploading them. They just need to display the waste in front of the camera.</a:t>
            </a:r>
            <a:endParaRPr lang="en-IN" sz="1400" dirty="0"/>
          </a:p>
        </p:txBody>
      </p:sp>
      <p:pic>
        <p:nvPicPr>
          <p:cNvPr id="1026" name="Picture 2" descr="WasteNet: Waste Classification at the Edge for Smart Bins">
            <a:extLst>
              <a:ext uri="{FF2B5EF4-FFF2-40B4-BE49-F238E27FC236}">
                <a16:creationId xmlns:a16="http://schemas.microsoft.com/office/drawing/2014/main" id="{A532FB6D-9492-40B0-952A-6116B2E09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077" y="4928347"/>
            <a:ext cx="2010370" cy="18695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assification Waste: Over 1,047 Royalty-Free Licensable Stock  Illustrations &amp; Drawings | Shutterstock">
            <a:extLst>
              <a:ext uri="{FF2B5EF4-FFF2-40B4-BE49-F238E27FC236}">
                <a16:creationId xmlns:a16="http://schemas.microsoft.com/office/drawing/2014/main" id="{6A92F73D-9D6B-49C9-B944-A09250DE3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582" y="3690912"/>
            <a:ext cx="6541689" cy="305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6892" y="746310"/>
            <a:ext cx="11029616" cy="532723"/>
          </a:xfrm>
        </p:spPr>
        <p:txBody>
          <a:bodyPr rtlCol="0"/>
          <a:lstStyle/>
          <a:p>
            <a:pPr rtl="0"/>
            <a:r>
              <a:rPr lang="en-gb" dirty="0"/>
              <a:t>Idea Brief</a:t>
            </a:r>
          </a:p>
        </p:txBody>
      </p:sp>
      <p:sp>
        <p:nvSpPr>
          <p:cNvPr id="5" name="Content Placeholder 4">
            <a:extLst>
              <a:ext uri="{FF2B5EF4-FFF2-40B4-BE49-F238E27FC236}">
                <a16:creationId xmlns:a16="http://schemas.microsoft.com/office/drawing/2014/main" id="{740D7A45-4C1D-43B0-8529-823BC462311C}"/>
              </a:ext>
            </a:extLst>
          </p:cNvPr>
          <p:cNvSpPr>
            <a:spLocks noGrp="1"/>
          </p:cNvSpPr>
          <p:nvPr>
            <p:ph idx="1"/>
          </p:nvPr>
        </p:nvSpPr>
        <p:spPr>
          <a:xfrm>
            <a:off x="513958" y="1279033"/>
            <a:ext cx="11029615" cy="5014191"/>
          </a:xfrm>
        </p:spPr>
        <p:txBody>
          <a:bodyPr>
            <a:normAutofit fontScale="92500" lnSpcReduction="10000"/>
          </a:bodyPr>
          <a:lstStyle/>
          <a:p>
            <a:r>
              <a:rPr lang="en-US" b="1" i="1" dirty="0"/>
              <a:t>OBJECTIVE:</a:t>
            </a:r>
          </a:p>
          <a:p>
            <a:pPr marL="0" indent="0">
              <a:buNone/>
            </a:pPr>
            <a:r>
              <a:rPr lang="en-US" dirty="0"/>
              <a:t>Building </a:t>
            </a:r>
            <a:r>
              <a:rPr lang="en-US" dirty="0" err="1"/>
              <a:t>SwacchhAI</a:t>
            </a:r>
            <a:r>
              <a:rPr lang="en-US" dirty="0"/>
              <a:t>, a Waste Classification Tool, that provides real-time, accurate, and time saving output, classifying the wastes in real-time through the camera of the user.</a:t>
            </a:r>
          </a:p>
          <a:p>
            <a:r>
              <a:rPr lang="en-US" b="1" i="1" dirty="0"/>
              <a:t>The following features will be included:</a:t>
            </a:r>
          </a:p>
          <a:p>
            <a:pPr>
              <a:buFontTx/>
              <a:buChar char="-"/>
            </a:pPr>
            <a:r>
              <a:rPr lang="en-US" dirty="0"/>
              <a:t>Real-Time Waste Classification</a:t>
            </a:r>
          </a:p>
          <a:p>
            <a:pPr>
              <a:buFontTx/>
              <a:buChar char="-"/>
            </a:pPr>
            <a:r>
              <a:rPr lang="en-US" dirty="0"/>
              <a:t>More waste classes can be identified</a:t>
            </a:r>
          </a:p>
          <a:p>
            <a:pPr>
              <a:buFontTx/>
              <a:buChar char="-"/>
            </a:pPr>
            <a:r>
              <a:rPr lang="en-US" dirty="0"/>
              <a:t>Real-Time Coordinates of the part of the feed, detected as waste</a:t>
            </a:r>
          </a:p>
          <a:p>
            <a:pPr>
              <a:buFontTx/>
              <a:buChar char="-"/>
            </a:pPr>
            <a:r>
              <a:rPr lang="en-US" dirty="0"/>
              <a:t>Multi-Lingual support</a:t>
            </a:r>
          </a:p>
          <a:p>
            <a:pPr>
              <a:buFontTx/>
              <a:buChar char="-"/>
            </a:pPr>
            <a:r>
              <a:rPr lang="en-US" dirty="0"/>
              <a:t>Explanation about the type of waste classified.</a:t>
            </a:r>
          </a:p>
          <a:p>
            <a:r>
              <a:rPr lang="en-US" b="1" i="1" dirty="0"/>
              <a:t>The Admin- Side Application:</a:t>
            </a:r>
          </a:p>
          <a:p>
            <a:pPr>
              <a:buFontTx/>
              <a:buChar char="-"/>
            </a:pPr>
            <a:r>
              <a:rPr lang="en-US" dirty="0"/>
              <a:t>Can keep a record of the users using the tool</a:t>
            </a:r>
          </a:p>
          <a:p>
            <a:pPr>
              <a:buFontTx/>
              <a:buChar char="-"/>
            </a:pPr>
            <a:r>
              <a:rPr lang="en-US" dirty="0"/>
              <a:t>Can have a look at the data being fed by the users.</a:t>
            </a:r>
          </a:p>
          <a:p>
            <a:pPr>
              <a:buFontTx/>
              <a:buChar char="-"/>
            </a:pPr>
            <a:r>
              <a:rPr lang="en-US" dirty="0"/>
              <a:t>Can contact the user, if there is anything suspicious/ dangerous/ hazardous waste is found, and needs treatment </a:t>
            </a:r>
            <a:r>
              <a:rPr lang="en-US" dirty="0" err="1"/>
              <a:t>immedietly</a:t>
            </a:r>
            <a:r>
              <a:rPr lang="en-US" dirty="0"/>
              <a:t>.</a:t>
            </a:r>
          </a:p>
          <a:p>
            <a:endParaRPr lang="en-US" dirty="0"/>
          </a:p>
        </p:txBody>
      </p:sp>
      <p:pic>
        <p:nvPicPr>
          <p:cNvPr id="2050" name="Picture 2" descr="How to draw a waste segregation poster | waste management">
            <a:extLst>
              <a:ext uri="{FF2B5EF4-FFF2-40B4-BE49-F238E27FC236}">
                <a16:creationId xmlns:a16="http://schemas.microsoft.com/office/drawing/2014/main" id="{933713B2-AB97-48D2-8F30-2B3C70EDDC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03" t="2059" r="3003" b="2843"/>
          <a:stretch/>
        </p:blipFill>
        <p:spPr bwMode="auto">
          <a:xfrm>
            <a:off x="7409329" y="2676391"/>
            <a:ext cx="3912366" cy="221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798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8EF42A1-5388-4353-A552-104715D13E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101" b="7439"/>
          <a:stretch/>
        </p:blipFill>
        <p:spPr>
          <a:xfrm>
            <a:off x="2068532" y="1432112"/>
            <a:ext cx="7373010" cy="4960164"/>
          </a:xfrm>
        </p:spPr>
      </p:pic>
      <p:sp>
        <p:nvSpPr>
          <p:cNvPr id="4" name="Title 3">
            <a:extLst>
              <a:ext uri="{FF2B5EF4-FFF2-40B4-BE49-F238E27FC236}">
                <a16:creationId xmlns:a16="http://schemas.microsoft.com/office/drawing/2014/main" id="{706ED8F3-C9F4-4B0A-A440-540560E0FD30}"/>
              </a:ext>
            </a:extLst>
          </p:cNvPr>
          <p:cNvSpPr>
            <a:spLocks noGrp="1"/>
          </p:cNvSpPr>
          <p:nvPr>
            <p:ph type="title"/>
          </p:nvPr>
        </p:nvSpPr>
        <p:spPr>
          <a:xfrm>
            <a:off x="581192" y="702156"/>
            <a:ext cx="3257943" cy="534973"/>
          </a:xfrm>
        </p:spPr>
        <p:txBody>
          <a:bodyPr/>
          <a:lstStyle/>
          <a:p>
            <a:r>
              <a:rPr lang="en-US" dirty="0"/>
              <a:t>Process Funnel:</a:t>
            </a:r>
            <a:endParaRPr lang="en-IN" dirty="0"/>
          </a:p>
        </p:txBody>
      </p:sp>
    </p:spTree>
    <p:extLst>
      <p:ext uri="{BB962C8B-B14F-4D97-AF65-F5344CB8AC3E}">
        <p14:creationId xmlns:p14="http://schemas.microsoft.com/office/powerpoint/2010/main" val="818417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6892" y="746310"/>
            <a:ext cx="11029616" cy="532723"/>
          </a:xfrm>
        </p:spPr>
        <p:txBody>
          <a:bodyPr rtlCol="0"/>
          <a:lstStyle/>
          <a:p>
            <a:pPr rtl="0"/>
            <a:r>
              <a:rPr lang="en-gb" dirty="0"/>
              <a:t>Solution Features</a:t>
            </a:r>
          </a:p>
        </p:txBody>
      </p:sp>
      <p:pic>
        <p:nvPicPr>
          <p:cNvPr id="4" name="Content Placeholder 3">
            <a:extLst>
              <a:ext uri="{FF2B5EF4-FFF2-40B4-BE49-F238E27FC236}">
                <a16:creationId xmlns:a16="http://schemas.microsoft.com/office/drawing/2014/main" id="{DDECAF23-5672-4481-96A9-383942DB62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237" r="2011" b="6295"/>
          <a:stretch/>
        </p:blipFill>
        <p:spPr>
          <a:xfrm>
            <a:off x="2096229" y="1279033"/>
            <a:ext cx="7999542" cy="5388208"/>
          </a:xfrm>
        </p:spPr>
      </p:pic>
    </p:spTree>
    <p:extLst>
      <p:ext uri="{BB962C8B-B14F-4D97-AF65-F5344CB8AC3E}">
        <p14:creationId xmlns:p14="http://schemas.microsoft.com/office/powerpoint/2010/main" val="303028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6892" y="746310"/>
            <a:ext cx="11029616" cy="532723"/>
          </a:xfrm>
        </p:spPr>
        <p:txBody>
          <a:bodyPr rtlCol="0"/>
          <a:lstStyle/>
          <a:p>
            <a:pPr rtl="0"/>
            <a:r>
              <a:rPr lang="en-gb" dirty="0"/>
              <a:t>Impact of the Solution</a:t>
            </a:r>
          </a:p>
        </p:txBody>
      </p:sp>
      <p:pic>
        <p:nvPicPr>
          <p:cNvPr id="13" name="Picture 12">
            <a:extLst>
              <a:ext uri="{FF2B5EF4-FFF2-40B4-BE49-F238E27FC236}">
                <a16:creationId xmlns:a16="http://schemas.microsoft.com/office/drawing/2014/main" id="{1A6A8914-1FDD-4B50-9234-2C6736E67D1E}"/>
              </a:ext>
            </a:extLst>
          </p:cNvPr>
          <p:cNvPicPr>
            <a:picLocks noChangeAspect="1"/>
          </p:cNvPicPr>
          <p:nvPr/>
        </p:nvPicPr>
        <p:blipFill rotWithShape="1">
          <a:blip r:embed="rId2">
            <a:extLst>
              <a:ext uri="{28A0092B-C50C-407E-A947-70E740481C1C}">
                <a14:useLocalDpi xmlns:a14="http://schemas.microsoft.com/office/drawing/2010/main" val="0"/>
              </a:ext>
            </a:extLst>
          </a:blip>
          <a:srcRect l="6057" t="17475" r="4128" b="7281"/>
          <a:stretch/>
        </p:blipFill>
        <p:spPr>
          <a:xfrm>
            <a:off x="2589679" y="1279033"/>
            <a:ext cx="6784042" cy="4973849"/>
          </a:xfrm>
          <a:prstGeom prst="rect">
            <a:avLst/>
          </a:prstGeom>
        </p:spPr>
      </p:pic>
    </p:spTree>
    <p:extLst>
      <p:ext uri="{BB962C8B-B14F-4D97-AF65-F5344CB8AC3E}">
        <p14:creationId xmlns:p14="http://schemas.microsoft.com/office/powerpoint/2010/main" val="391044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6892" y="746310"/>
            <a:ext cx="11029616" cy="532723"/>
          </a:xfrm>
        </p:spPr>
        <p:txBody>
          <a:bodyPr rtlCol="0"/>
          <a:lstStyle/>
          <a:p>
            <a:pPr rtl="0"/>
            <a:r>
              <a:rPr lang="en-gb" dirty="0"/>
              <a:t>Stand- out areas</a:t>
            </a:r>
          </a:p>
        </p:txBody>
      </p:sp>
      <p:pic>
        <p:nvPicPr>
          <p:cNvPr id="6" name="Picture 5">
            <a:extLst>
              <a:ext uri="{FF2B5EF4-FFF2-40B4-BE49-F238E27FC236}">
                <a16:creationId xmlns:a16="http://schemas.microsoft.com/office/drawing/2014/main" id="{E92555C0-F7AA-4936-8853-F896DBAB2422}"/>
              </a:ext>
            </a:extLst>
          </p:cNvPr>
          <p:cNvPicPr>
            <a:picLocks noChangeAspect="1"/>
          </p:cNvPicPr>
          <p:nvPr/>
        </p:nvPicPr>
        <p:blipFill rotWithShape="1">
          <a:blip r:embed="rId2">
            <a:extLst>
              <a:ext uri="{28A0092B-C50C-407E-A947-70E740481C1C}">
                <a14:useLocalDpi xmlns:a14="http://schemas.microsoft.com/office/drawing/2010/main" val="0"/>
              </a:ext>
            </a:extLst>
          </a:blip>
          <a:srcRect l="6103" t="11352" r="8792" b="11991"/>
          <a:stretch/>
        </p:blipFill>
        <p:spPr>
          <a:xfrm>
            <a:off x="743679" y="1348849"/>
            <a:ext cx="4465253" cy="2389434"/>
          </a:xfrm>
          <a:prstGeom prst="rect">
            <a:avLst/>
          </a:prstGeom>
        </p:spPr>
      </p:pic>
      <p:pic>
        <p:nvPicPr>
          <p:cNvPr id="8" name="Picture 7">
            <a:extLst>
              <a:ext uri="{FF2B5EF4-FFF2-40B4-BE49-F238E27FC236}">
                <a16:creationId xmlns:a16="http://schemas.microsoft.com/office/drawing/2014/main" id="{FDA989F0-8CD9-4947-B5FC-C6F82A24B269}"/>
              </a:ext>
            </a:extLst>
          </p:cNvPr>
          <p:cNvPicPr>
            <a:picLocks noChangeAspect="1"/>
          </p:cNvPicPr>
          <p:nvPr/>
        </p:nvPicPr>
        <p:blipFill rotWithShape="1">
          <a:blip r:embed="rId3">
            <a:extLst>
              <a:ext uri="{28A0092B-C50C-407E-A947-70E740481C1C}">
                <a14:useLocalDpi xmlns:a14="http://schemas.microsoft.com/office/drawing/2010/main" val="0"/>
              </a:ext>
            </a:extLst>
          </a:blip>
          <a:srcRect l="3446" t="10875" r="3630" b="13064"/>
          <a:stretch/>
        </p:blipFill>
        <p:spPr>
          <a:xfrm>
            <a:off x="6096000" y="1401627"/>
            <a:ext cx="5068993" cy="2410916"/>
          </a:xfrm>
          <a:prstGeom prst="rect">
            <a:avLst/>
          </a:prstGeom>
        </p:spPr>
      </p:pic>
      <p:pic>
        <p:nvPicPr>
          <p:cNvPr id="12" name="Picture 11">
            <a:extLst>
              <a:ext uri="{FF2B5EF4-FFF2-40B4-BE49-F238E27FC236}">
                <a16:creationId xmlns:a16="http://schemas.microsoft.com/office/drawing/2014/main" id="{9467D313-2896-4F52-B833-375CB14994E6}"/>
              </a:ext>
            </a:extLst>
          </p:cNvPr>
          <p:cNvPicPr>
            <a:picLocks noChangeAspect="1"/>
          </p:cNvPicPr>
          <p:nvPr/>
        </p:nvPicPr>
        <p:blipFill rotWithShape="1">
          <a:blip r:embed="rId4">
            <a:extLst>
              <a:ext uri="{28A0092B-C50C-407E-A947-70E740481C1C}">
                <a14:useLocalDpi xmlns:a14="http://schemas.microsoft.com/office/drawing/2010/main" val="0"/>
              </a:ext>
            </a:extLst>
          </a:blip>
          <a:srcRect l="7224" t="7275" r="3324" b="13881"/>
          <a:stretch/>
        </p:blipFill>
        <p:spPr>
          <a:xfrm>
            <a:off x="6432761" y="4005202"/>
            <a:ext cx="4829152" cy="2788718"/>
          </a:xfrm>
          <a:prstGeom prst="rect">
            <a:avLst/>
          </a:prstGeom>
        </p:spPr>
      </p:pic>
      <p:pic>
        <p:nvPicPr>
          <p:cNvPr id="15" name="Picture 14">
            <a:extLst>
              <a:ext uri="{FF2B5EF4-FFF2-40B4-BE49-F238E27FC236}">
                <a16:creationId xmlns:a16="http://schemas.microsoft.com/office/drawing/2014/main" id="{0C02D8DF-7EB5-4342-8266-221E3F369687}"/>
              </a:ext>
            </a:extLst>
          </p:cNvPr>
          <p:cNvPicPr>
            <a:picLocks noChangeAspect="1"/>
          </p:cNvPicPr>
          <p:nvPr/>
        </p:nvPicPr>
        <p:blipFill rotWithShape="1">
          <a:blip r:embed="rId5">
            <a:extLst>
              <a:ext uri="{28A0092B-C50C-407E-A947-70E740481C1C}">
                <a14:useLocalDpi xmlns:a14="http://schemas.microsoft.com/office/drawing/2010/main" val="0"/>
              </a:ext>
            </a:extLst>
          </a:blip>
          <a:srcRect l="6426" t="8850" r="7502" b="8247"/>
          <a:stretch/>
        </p:blipFill>
        <p:spPr>
          <a:xfrm>
            <a:off x="1155130" y="4029368"/>
            <a:ext cx="3827005" cy="2764551"/>
          </a:xfrm>
          <a:prstGeom prst="rect">
            <a:avLst/>
          </a:prstGeom>
        </p:spPr>
      </p:pic>
    </p:spTree>
    <p:extLst>
      <p:ext uri="{BB962C8B-B14F-4D97-AF65-F5344CB8AC3E}">
        <p14:creationId xmlns:p14="http://schemas.microsoft.com/office/powerpoint/2010/main" val="3749859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6892" y="746310"/>
            <a:ext cx="11029616" cy="532723"/>
          </a:xfrm>
        </p:spPr>
        <p:txBody>
          <a:bodyPr rtlCol="0"/>
          <a:lstStyle/>
          <a:p>
            <a:pPr rtl="0"/>
            <a:r>
              <a:rPr lang="en-gb" dirty="0"/>
              <a:t>Architecture Diagram</a:t>
            </a:r>
          </a:p>
        </p:txBody>
      </p:sp>
      <p:pic>
        <p:nvPicPr>
          <p:cNvPr id="4" name="Content Placeholder 3">
            <a:extLst>
              <a:ext uri="{FF2B5EF4-FFF2-40B4-BE49-F238E27FC236}">
                <a16:creationId xmlns:a16="http://schemas.microsoft.com/office/drawing/2014/main" id="{67CE5C3F-D08F-4EDA-BDF6-8AC81F45F0A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29" t="19272" r="4647" b="10319"/>
          <a:stretch/>
        </p:blipFill>
        <p:spPr>
          <a:xfrm>
            <a:off x="1265304" y="1499347"/>
            <a:ext cx="9661392" cy="4410635"/>
          </a:xfrm>
        </p:spPr>
      </p:pic>
    </p:spTree>
    <p:extLst>
      <p:ext uri="{BB962C8B-B14F-4D97-AF65-F5344CB8AC3E}">
        <p14:creationId xmlns:p14="http://schemas.microsoft.com/office/powerpoint/2010/main" val="3635027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6892" y="746310"/>
            <a:ext cx="11029616" cy="532723"/>
          </a:xfrm>
        </p:spPr>
        <p:txBody>
          <a:bodyPr rtlCol="0"/>
          <a:lstStyle/>
          <a:p>
            <a:pPr rtl="0"/>
            <a:r>
              <a:rPr lang="en-gb" dirty="0"/>
              <a:t>User-Side interface</a:t>
            </a:r>
          </a:p>
        </p:txBody>
      </p:sp>
      <p:pic>
        <p:nvPicPr>
          <p:cNvPr id="7" name="Content Placeholder 6">
            <a:extLst>
              <a:ext uri="{FF2B5EF4-FFF2-40B4-BE49-F238E27FC236}">
                <a16:creationId xmlns:a16="http://schemas.microsoft.com/office/drawing/2014/main" id="{5958FB09-13E4-4D74-A1E7-C6A1C5CE2BCF}"/>
              </a:ext>
            </a:extLst>
          </p:cNvPr>
          <p:cNvPicPr>
            <a:picLocks noGrp="1" noChangeAspect="1"/>
          </p:cNvPicPr>
          <p:nvPr>
            <p:ph idx="1"/>
          </p:nvPr>
        </p:nvPicPr>
        <p:blipFill>
          <a:blip r:embed="rId2"/>
          <a:stretch>
            <a:fillRect/>
          </a:stretch>
        </p:blipFill>
        <p:spPr>
          <a:xfrm>
            <a:off x="4814095" y="1678303"/>
            <a:ext cx="7000405" cy="3583639"/>
          </a:xfrm>
          <a:ln>
            <a:solidFill>
              <a:schemeClr val="tx1"/>
            </a:solidFill>
          </a:ln>
        </p:spPr>
      </p:pic>
      <p:sp>
        <p:nvSpPr>
          <p:cNvPr id="9" name="TextBox 8">
            <a:extLst>
              <a:ext uri="{FF2B5EF4-FFF2-40B4-BE49-F238E27FC236}">
                <a16:creationId xmlns:a16="http://schemas.microsoft.com/office/drawing/2014/main" id="{1AF2166F-F003-4B38-9E8E-C8C288577C97}"/>
              </a:ext>
            </a:extLst>
          </p:cNvPr>
          <p:cNvSpPr txBox="1"/>
          <p:nvPr/>
        </p:nvSpPr>
        <p:spPr>
          <a:xfrm>
            <a:off x="343881" y="6111690"/>
            <a:ext cx="4301378" cy="369332"/>
          </a:xfrm>
          <a:prstGeom prst="rect">
            <a:avLst/>
          </a:prstGeom>
          <a:noFill/>
        </p:spPr>
        <p:txBody>
          <a:bodyPr wrap="square">
            <a:spAutoFit/>
          </a:bodyPr>
          <a:lstStyle/>
          <a:p>
            <a:r>
              <a:rPr lang="en-US" b="1" dirty="0">
                <a:solidFill>
                  <a:srgbClr val="FFFF00"/>
                </a:solidFill>
                <a:highlight>
                  <a:srgbClr val="FF0000"/>
                </a:highlight>
              </a:rPr>
              <a:t>"Smart detection for a cleaner tomorrow."</a:t>
            </a:r>
            <a:endParaRPr lang="en-US" dirty="0">
              <a:solidFill>
                <a:srgbClr val="FFFF00"/>
              </a:solidFill>
              <a:highlight>
                <a:srgbClr val="FF0000"/>
              </a:highlight>
            </a:endParaRPr>
          </a:p>
        </p:txBody>
      </p:sp>
      <p:pic>
        <p:nvPicPr>
          <p:cNvPr id="11" name="Picture 10">
            <a:extLst>
              <a:ext uri="{FF2B5EF4-FFF2-40B4-BE49-F238E27FC236}">
                <a16:creationId xmlns:a16="http://schemas.microsoft.com/office/drawing/2014/main" id="{7AB2EB3F-ED09-4CA9-9CE6-0FB1296F53DF}"/>
              </a:ext>
            </a:extLst>
          </p:cNvPr>
          <p:cNvPicPr>
            <a:picLocks noChangeAspect="1"/>
          </p:cNvPicPr>
          <p:nvPr/>
        </p:nvPicPr>
        <p:blipFill rotWithShape="1">
          <a:blip r:embed="rId3">
            <a:extLst>
              <a:ext uri="{28A0092B-C50C-407E-A947-70E740481C1C}">
                <a14:useLocalDpi xmlns:a14="http://schemas.microsoft.com/office/drawing/2010/main" val="0"/>
              </a:ext>
            </a:extLst>
          </a:blip>
          <a:srcRect l="3540" t="16220" r="7441" b="8359"/>
          <a:stretch/>
        </p:blipFill>
        <p:spPr>
          <a:xfrm>
            <a:off x="256126" y="1504271"/>
            <a:ext cx="4476888" cy="4382180"/>
          </a:xfrm>
          <a:prstGeom prst="rect">
            <a:avLst/>
          </a:prstGeom>
        </p:spPr>
      </p:pic>
    </p:spTree>
    <p:extLst>
      <p:ext uri="{BB962C8B-B14F-4D97-AF65-F5344CB8AC3E}">
        <p14:creationId xmlns:p14="http://schemas.microsoft.com/office/powerpoint/2010/main" val="224387412"/>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9148_TF33552983" id="{961483DA-4BD3-44EC-967F-28A9E73D864F}" vid="{5CA6A686-A782-4144-9C39-0617ED3EC6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{45F8466F-EC8B-465F-A239-DCEBF6487E85}tf33552983_win32</Template>
  <TotalTime>2595</TotalTime>
  <Words>344</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Franklin Gothic Book</vt:lpstr>
      <vt:lpstr>Franklin Gothic Demi</vt:lpstr>
      <vt:lpstr>Wingdings 2</vt:lpstr>
      <vt:lpstr>DividendVTI</vt:lpstr>
      <vt:lpstr>SwacchhAI: Live Waste segregation</vt:lpstr>
      <vt:lpstr>The Problem</vt:lpstr>
      <vt:lpstr>Idea Brief</vt:lpstr>
      <vt:lpstr>Process Funnel:</vt:lpstr>
      <vt:lpstr>Solution Features</vt:lpstr>
      <vt:lpstr>Impact of the Solution</vt:lpstr>
      <vt:lpstr>Stand- out areas</vt:lpstr>
      <vt:lpstr>Architecture Diagram</vt:lpstr>
      <vt:lpstr>User-Side interface</vt:lpstr>
      <vt:lpstr>ADMIN-SIDE interface</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Waste Detection</dc:title>
  <dc:creator>Shreyas Shah</dc:creator>
  <cp:lastModifiedBy>Shreyas Shah</cp:lastModifiedBy>
  <cp:revision>22</cp:revision>
  <dcterms:created xsi:type="dcterms:W3CDTF">2025-08-03T11:01:16Z</dcterms:created>
  <dcterms:modified xsi:type="dcterms:W3CDTF">2025-08-06T15:42:56Z</dcterms:modified>
</cp:coreProperties>
</file>